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 Slab"/>
      <p:regular r:id="rId15"/>
      <p:bold r:id="rId16"/>
    </p:embeddedFont>
    <p:embeddedFont>
      <p:font typeface="Roboto"/>
      <p:regular r:id="rId17"/>
      <p:bold r:id="rId18"/>
      <p:italic r:id="rId19"/>
      <p:boldItalic r:id="rId20"/>
    </p:embeddedFont>
    <p:embeddedFont>
      <p:font typeface="Roboto Condensed"/>
      <p:regular r:id="rId21"/>
      <p:bold r:id="rId22"/>
      <p:italic r:id="rId23"/>
      <p:boldItalic r:id="rId24"/>
    </p:embeddedFont>
    <p:embeddedFont>
      <p:font typeface="Quattrocento Sans"/>
      <p:regular r:id="rId25"/>
      <p:bold r:id="rId26"/>
      <p:italic r:id="rId27"/>
      <p:boldItalic r:id="rId28"/>
    </p:embeddedFont>
    <p:embeddedFont>
      <p:font typeface="Gill Sans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RobotoCondensed-bold.fntdata"/><Relationship Id="rId21" Type="http://schemas.openxmlformats.org/officeDocument/2006/relationships/font" Target="fonts/RobotoCondensed-regular.fntdata"/><Relationship Id="rId24" Type="http://schemas.openxmlformats.org/officeDocument/2006/relationships/font" Target="fonts/RobotoCondensed-boldItalic.fntdata"/><Relationship Id="rId23" Type="http://schemas.openxmlformats.org/officeDocument/2006/relationships/font" Target="fonts/RobotoCondense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attrocentoSans-bold.fntdata"/><Relationship Id="rId25" Type="http://schemas.openxmlformats.org/officeDocument/2006/relationships/font" Target="fonts/QuattrocentoSans-regular.fntdata"/><Relationship Id="rId28" Type="http://schemas.openxmlformats.org/officeDocument/2006/relationships/font" Target="fonts/QuattrocentoSans-boldItalic.fntdata"/><Relationship Id="rId27" Type="http://schemas.openxmlformats.org/officeDocument/2006/relationships/font" Target="fonts/Quattrocento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Gill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Gill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Slab-regular.fntdata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font" Target="fonts/RobotoSlab-bold.fntdata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0af3c173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0af3c173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8677f25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8677f25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8677f25c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8677f25c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8677f25cf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8677f25cf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b05ce654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b05ce654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8677f264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8677f264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8677f264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8677f264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ollegesearch.collegeboard.org/home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College Board: Creating Your College List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449725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013575" y="308275"/>
            <a:ext cx="4854300" cy="43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55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b="1" lang="en" sz="2000"/>
              <a:t>Monday, Sept. 6th Labor Day Holiday for CRCA and ACC</a:t>
            </a:r>
            <a:endParaRPr b="1" sz="2000"/>
          </a:p>
          <a:p>
            <a:pPr indent="-355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b="1" lang="en" sz="2000"/>
              <a:t>Tuesday, Sept. 7th CRCA Holiday, 10th and 12th still have ACC</a:t>
            </a:r>
            <a:endParaRPr b="1" sz="2000"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00"/>
                </a:solidFill>
                <a:highlight>
                  <a:schemeClr val="lt1"/>
                </a:highlight>
              </a:rPr>
              <a:t>*I will email today with bus schedule*</a:t>
            </a:r>
            <a:endParaRPr b="1" sz="2000">
              <a:solidFill>
                <a:srgbClr val="FF0000"/>
              </a:solidFill>
              <a:highlight>
                <a:schemeClr val="lt1"/>
              </a:highlight>
            </a:endParaRPr>
          </a:p>
          <a:p>
            <a:pPr indent="-35560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❖"/>
            </a:pPr>
            <a:r>
              <a:rPr b="1" lang="en" sz="2000"/>
              <a:t>Friday, Sept. 17th Student Council Elections</a:t>
            </a:r>
            <a:endParaRPr b="1" sz="2000"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rgbClr val="FF0000"/>
                </a:solidFill>
                <a:highlight>
                  <a:schemeClr val="lt1"/>
                </a:highlight>
              </a:rPr>
              <a:t>*Officer applications are due by Friday, Sept. 3rd*</a:t>
            </a:r>
            <a:endParaRPr b="1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551425" y="1191200"/>
            <a:ext cx="4168500" cy="35388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Most Important Considerations: </a:t>
            </a:r>
            <a:endParaRPr b="1" sz="21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Quattrocento Sans"/>
              <a:buChar char="❏"/>
            </a:pPr>
            <a:r>
              <a:rPr b="1" lang="en" sz="21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Location</a:t>
            </a:r>
            <a:endParaRPr b="1" sz="21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Quattrocento Sans"/>
              <a:buChar char="❏"/>
            </a:pPr>
            <a:r>
              <a:rPr b="1" lang="en" sz="21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Size</a:t>
            </a:r>
            <a:endParaRPr b="1" sz="21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Quattrocento Sans"/>
              <a:buChar char="❏"/>
            </a:pPr>
            <a:r>
              <a:rPr b="1" lang="en" sz="21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Program/ Degree Offerings</a:t>
            </a:r>
            <a:endParaRPr b="1" sz="21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Quattrocento Sans"/>
              <a:buChar char="❏"/>
            </a:pPr>
            <a:r>
              <a:rPr b="1" lang="en" sz="21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Cost</a:t>
            </a:r>
            <a:endParaRPr b="1" sz="21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Quattrocento Sans"/>
              <a:buChar char="❏"/>
            </a:pPr>
            <a:r>
              <a:rPr b="1" lang="en" sz="21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Where do you fit in?</a:t>
            </a:r>
            <a:endParaRPr b="1" sz="21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4501700" y="1191200"/>
            <a:ext cx="4013700" cy="3482100"/>
          </a:xfrm>
          <a:prstGeom prst="ellipse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Other </a:t>
            </a:r>
            <a:endParaRPr b="1" sz="21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Considerations: </a:t>
            </a:r>
            <a:endParaRPr b="1" sz="21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attrocento Sans"/>
              <a:buChar char="❏"/>
            </a:pPr>
            <a:r>
              <a:rPr b="1" lang="en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Graduation Rate</a:t>
            </a:r>
            <a:endParaRPr b="1" sz="21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attrocento Sans"/>
              <a:buChar char="❏"/>
            </a:pPr>
            <a:r>
              <a:rPr b="1" lang="en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Housing</a:t>
            </a:r>
            <a:endParaRPr b="1" sz="21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attrocento Sans"/>
              <a:buChar char="❏"/>
            </a:pPr>
            <a:r>
              <a:rPr b="1" lang="en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Legacy </a:t>
            </a:r>
            <a:endParaRPr b="1" sz="21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attrocento Sans"/>
              <a:buChar char="❏"/>
            </a:pPr>
            <a:r>
              <a:rPr b="1" lang="en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Religion</a:t>
            </a:r>
            <a:endParaRPr b="1" sz="21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attrocento Sans"/>
              <a:buChar char="❏"/>
            </a:pPr>
            <a:r>
              <a:rPr b="1" lang="en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Relationship</a:t>
            </a:r>
            <a:endParaRPr b="1" sz="21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14"/>
          <p:cNvSpPr txBox="1"/>
          <p:nvPr>
            <p:ph type="title"/>
          </p:nvPr>
        </p:nvSpPr>
        <p:spPr>
          <a:xfrm>
            <a:off x="247450" y="4508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What to consider when choosing a College:</a:t>
            </a:r>
            <a:endParaRPr sz="4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542375" y="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Board: Creating Your College List</a:t>
            </a:r>
            <a:endParaRPr sz="1000"/>
          </a:p>
        </p:txBody>
      </p:sp>
      <p:sp>
        <p:nvSpPr>
          <p:cNvPr id="114" name="Google Shape;114;p15"/>
          <p:cNvSpPr txBox="1"/>
          <p:nvPr/>
        </p:nvSpPr>
        <p:spPr>
          <a:xfrm>
            <a:off x="308150" y="1662300"/>
            <a:ext cx="8614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Using the criteria on the previous slide and what you learned from last week’s College Prep, we are going to create </a:t>
            </a:r>
            <a:r>
              <a:rPr b="1" i="1" lang="en" sz="2000">
                <a:solidFill>
                  <a:schemeClr val="dk1"/>
                </a:solidFill>
              </a:rPr>
              <a:t>YOUR </a:t>
            </a:r>
            <a:r>
              <a:rPr lang="en" sz="2000">
                <a:solidFill>
                  <a:schemeClr val="dk1"/>
                </a:solidFill>
              </a:rPr>
              <a:t>College List.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5" name="Google Shape;11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4575" y="2494925"/>
            <a:ext cx="3190225" cy="25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542375" y="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Board: Creating Your College List</a:t>
            </a:r>
            <a:endParaRPr sz="1000"/>
          </a:p>
        </p:txBody>
      </p:sp>
      <p:sp>
        <p:nvSpPr>
          <p:cNvPr id="122" name="Google Shape;122;p16"/>
          <p:cNvSpPr txBox="1"/>
          <p:nvPr/>
        </p:nvSpPr>
        <p:spPr>
          <a:xfrm>
            <a:off x="308150" y="1662300"/>
            <a:ext cx="8614800" cy="31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When applying for colleges your senior year, you should plan on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applying to 3-5 universities.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For this activity, you will add 10 to your College Board list.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542375" y="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Board: Creating Your College List</a:t>
            </a:r>
            <a:endParaRPr sz="1000"/>
          </a:p>
        </p:txBody>
      </p:sp>
      <p:sp>
        <p:nvSpPr>
          <p:cNvPr id="129" name="Google Shape;129;p17"/>
          <p:cNvSpPr txBox="1"/>
          <p:nvPr/>
        </p:nvSpPr>
        <p:spPr>
          <a:xfrm>
            <a:off x="308150" y="1662300"/>
            <a:ext cx="8614800" cy="26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Go to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https://collegesearch.collegeboard.org/home</a:t>
            </a:r>
            <a:r>
              <a:rPr lang="en" sz="2000">
                <a:solidFill>
                  <a:schemeClr val="dk1"/>
                </a:solidFill>
              </a:rPr>
              <a:t> and sign in.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0" name="Google Shape;13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4250" y="2169500"/>
            <a:ext cx="7258776" cy="2910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/>
          <p:nvPr/>
        </p:nvSpPr>
        <p:spPr>
          <a:xfrm>
            <a:off x="6164950" y="2372850"/>
            <a:ext cx="1301700" cy="397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542375" y="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Board: Creating Your College List</a:t>
            </a:r>
            <a:endParaRPr sz="1000"/>
          </a:p>
        </p:txBody>
      </p:sp>
      <p:sp>
        <p:nvSpPr>
          <p:cNvPr id="138" name="Google Shape;138;p18"/>
          <p:cNvSpPr txBox="1"/>
          <p:nvPr/>
        </p:nvSpPr>
        <p:spPr>
          <a:xfrm>
            <a:off x="308150" y="1662300"/>
            <a:ext cx="8614800" cy="30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Using the four criteria, search for colleges. I recommend focusing on Location (distance from home or in Texas) and Major.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550" y="2476825"/>
            <a:ext cx="8570400" cy="260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542375" y="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Board: Creating Your College List</a:t>
            </a:r>
            <a:endParaRPr sz="1000"/>
          </a:p>
        </p:txBody>
      </p:sp>
      <p:sp>
        <p:nvSpPr>
          <p:cNvPr id="146" name="Google Shape;146;p19"/>
          <p:cNvSpPr txBox="1"/>
          <p:nvPr/>
        </p:nvSpPr>
        <p:spPr>
          <a:xfrm>
            <a:off x="308150" y="1662300"/>
            <a:ext cx="8614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When you find a university you are </a:t>
            </a:r>
            <a:r>
              <a:rPr lang="en" sz="2000">
                <a:solidFill>
                  <a:schemeClr val="dk1"/>
                </a:solidFill>
              </a:rPr>
              <a:t>interested</a:t>
            </a:r>
            <a:r>
              <a:rPr lang="en" sz="2000">
                <a:solidFill>
                  <a:schemeClr val="dk1"/>
                </a:solidFill>
              </a:rPr>
              <a:t> in, add it to your List.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150" y="2142375"/>
            <a:ext cx="8614800" cy="300112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/>
          <p:nvPr/>
        </p:nvSpPr>
        <p:spPr>
          <a:xfrm>
            <a:off x="5496050" y="2116275"/>
            <a:ext cx="488100" cy="1761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542375" y="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sz="1000"/>
          </a:p>
        </p:txBody>
      </p:sp>
      <p:sp>
        <p:nvSpPr>
          <p:cNvPr id="155" name="Google Shape;155;p20"/>
          <p:cNvSpPr txBox="1"/>
          <p:nvPr/>
        </p:nvSpPr>
        <p:spPr>
          <a:xfrm>
            <a:off x="308150" y="1882425"/>
            <a:ext cx="8614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write two colleges that you added to your list. 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